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416" r:id="rId3"/>
    <p:sldId id="383" r:id="rId4"/>
    <p:sldId id="417" r:id="rId5"/>
    <p:sldId id="440" r:id="rId6"/>
    <p:sldId id="429" r:id="rId7"/>
    <p:sldId id="427" r:id="rId8"/>
    <p:sldId id="430" r:id="rId9"/>
    <p:sldId id="431" r:id="rId10"/>
    <p:sldId id="432" r:id="rId11"/>
    <p:sldId id="433" r:id="rId12"/>
    <p:sldId id="435" r:id="rId13"/>
    <p:sldId id="434" r:id="rId14"/>
    <p:sldId id="436" r:id="rId15"/>
    <p:sldId id="437" r:id="rId16"/>
    <p:sldId id="438" r:id="rId17"/>
    <p:sldId id="439" r:id="rId18"/>
    <p:sldId id="428" r:id="rId19"/>
    <p:sldId id="419" r:id="rId20"/>
    <p:sldId id="423" r:id="rId21"/>
    <p:sldId id="420" r:id="rId22"/>
    <p:sldId id="421" r:id="rId23"/>
    <p:sldId id="422" r:id="rId24"/>
    <p:sldId id="426" r:id="rId25"/>
    <p:sldId id="348" r:id="rId26"/>
    <p:sldId id="424" r:id="rId27"/>
    <p:sldId id="345" r:id="rId28"/>
    <p:sldId id="346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4644" autoAdjust="0"/>
  </p:normalViewPr>
  <p:slideViewPr>
    <p:cSldViewPr>
      <p:cViewPr>
        <p:scale>
          <a:sx n="75" d="100"/>
          <a:sy n="75" d="100"/>
        </p:scale>
        <p:origin x="-167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40AFB2D-76DB-4E3E-A108-A93659CF1608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9A21A86-9FFB-4C48-8DBA-73E907CC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090C8F-B673-4555-A522-4F24053451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A5E4</a:t>
            </a:r>
            <a:r>
              <a:rPr lang="en-US" b="0" baseline="0" dirty="0" smtClean="0"/>
              <a:t> is arrangement, but there’s really no meaningful arrangement with one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Conflict:</a:t>
            </a:r>
            <a:r>
              <a:rPr lang="en-US" b="0" baseline="0" dirty="0" smtClean="0"/>
              <a:t> Isles, Shire of the, (Fieldless) A tower gules; </a:t>
            </a:r>
            <a:r>
              <a:rPr lang="en-US" b="0" dirty="0" smtClean="0"/>
              <a:t>Barry wavy argent and azure, a tower gules.</a:t>
            </a:r>
          </a:p>
          <a:p>
            <a:r>
              <a:rPr lang="en-US" b="0" dirty="0" smtClean="0"/>
              <a:t>Edwin </a:t>
            </a:r>
            <a:r>
              <a:rPr lang="en-US" b="0" dirty="0" err="1" smtClean="0"/>
              <a:t>FitzLloyd</a:t>
            </a:r>
            <a:r>
              <a:rPr lang="en-US" b="0" dirty="0" smtClean="0"/>
              <a:t>: Ermine, </a:t>
            </a:r>
            <a:r>
              <a:rPr lang="en-US" b="0" dirty="0" err="1" smtClean="0"/>
              <a:t>chaussé</a:t>
            </a:r>
            <a:r>
              <a:rPr lang="en-US" b="0" dirty="0" smtClean="0"/>
              <a:t> raguly </a:t>
            </a:r>
            <a:r>
              <a:rPr lang="en-US" b="0" dirty="0" err="1" smtClean="0"/>
              <a:t>vert</a:t>
            </a:r>
            <a:r>
              <a:rPr lang="en-US" b="0" dirty="0" smtClean="0"/>
              <a:t>, a tower gules.</a:t>
            </a:r>
          </a:p>
          <a:p>
            <a:r>
              <a:rPr lang="en-US" b="0" dirty="0" smtClean="0"/>
              <a:t>John of Coventry: Paly wavy argent and sable, a castle triple-towered gules.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Especially SENA A5E and A5G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6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Clear</a:t>
            </a:r>
          </a:p>
          <a:p>
            <a:r>
              <a:rPr lang="en-US" b="0" dirty="0" err="1" smtClean="0"/>
              <a:t>Hengist</a:t>
            </a:r>
            <a:r>
              <a:rPr lang="en-US" b="0" dirty="0" smtClean="0"/>
              <a:t> </a:t>
            </a:r>
            <a:r>
              <a:rPr lang="en-US" b="0" dirty="0" err="1" smtClean="0"/>
              <a:t>Gromhydig</a:t>
            </a:r>
            <a:r>
              <a:rPr lang="en-US" b="0" dirty="0" smtClean="0"/>
              <a:t>: Argent, three axes gules hafts crossed in pall inverted sable. – DC for arrangement,</a:t>
            </a:r>
            <a:r>
              <a:rPr lang="en-US" b="0" baseline="0" dirty="0" smtClean="0"/>
              <a:t> no SC, maybe a DC for ½ of the tincture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err="1" smtClean="0"/>
              <a:t>Angantyr</a:t>
            </a:r>
            <a:r>
              <a:rPr lang="en-US" b="0" dirty="0" smtClean="0"/>
              <a:t> </a:t>
            </a:r>
            <a:r>
              <a:rPr lang="en-US" b="0" dirty="0" err="1" smtClean="0"/>
              <a:t>Brynjolfsson</a:t>
            </a:r>
            <a:r>
              <a:rPr lang="en-US" b="0" dirty="0" smtClean="0"/>
              <a:t>: Argent, three double-bitted axes in bend gules within a bordure embattled sable. – Clear – SC</a:t>
            </a:r>
            <a:r>
              <a:rPr lang="en-US" b="0" baseline="0" dirty="0" smtClean="0"/>
              <a:t> for arrangement, DC for bordure.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Tessa </a:t>
            </a:r>
            <a:r>
              <a:rPr lang="en-US" dirty="0" err="1" smtClean="0"/>
              <a:t>Tazzi</a:t>
            </a:r>
            <a:r>
              <a:rPr lang="en-US" baseline="0" dirty="0" smtClean="0"/>
              <a:t> - </a:t>
            </a:r>
            <a:r>
              <a:rPr lang="en-US" b="0" dirty="0" smtClean="0"/>
              <a:t>Per chevron Or and gules, two cups and issuant from base a demi-sun counterchanged.  One DC for field, one</a:t>
            </a:r>
            <a:r>
              <a:rPr lang="en-US" b="0" baseline="0" dirty="0" smtClean="0"/>
              <a:t> for type of half(!) of the group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Ruarcc</a:t>
            </a:r>
            <a:r>
              <a:rPr lang="en-US" dirty="0" smtClean="0"/>
              <a:t> the Blind, Argent, in chief three bars azure – one DC For field, one DC for</a:t>
            </a:r>
            <a:r>
              <a:rPr lang="en-US" baseline="0" dirty="0" smtClean="0"/>
              <a:t> unforced move.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Need to check lower numbers!</a:t>
            </a:r>
          </a:p>
          <a:p>
            <a:endParaRPr lang="en-US" b="0" dirty="0" smtClean="0"/>
          </a:p>
          <a:p>
            <a:r>
              <a:rPr lang="en-US" b="0" dirty="0" smtClean="0"/>
              <a:t>Simon von </a:t>
            </a:r>
            <a:r>
              <a:rPr lang="en-US" b="0" dirty="0" err="1" smtClean="0"/>
              <a:t>Beckum</a:t>
            </a:r>
            <a:r>
              <a:rPr lang="en-US" b="0" dirty="0" smtClean="0"/>
              <a:t>: Argent, two double-bitted battleaxes and a phoenix azure.  One DC for change of type of</a:t>
            </a:r>
            <a:r>
              <a:rPr lang="en-US" b="0" baseline="0" dirty="0" smtClean="0"/>
              <a:t> half </a:t>
            </a:r>
            <a:r>
              <a:rPr lang="en-US" b="0" baseline="0" smtClean="0"/>
              <a:t>(1-in-3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01F-962C-4CAF-B9CF-CE33B017F0FB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B98-FE58-4D11-8D00-B3FF4F404C52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A788-A11B-46C1-AF3A-5F81E9C1294D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3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B7AE-3E67-40F8-B69B-682430F034B5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CEBE-272B-4EF0-805C-3D53D66E4359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0F5D-D22C-49BC-9925-5CFB55B779E6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1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EC60-9B8E-4470-8BE3-00B38F7E95C5}" type="datetime1">
              <a:rPr lang="en-US" smtClean="0"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9CE-CC3A-4FD4-A16C-DFDF6E24B896}" type="datetime1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3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104F-ABAC-446B-97EF-C1B6E129CF21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7827-4D01-4004-8360-B806B561F86A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1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58AA-EE9A-4E08-B719-6865809D2909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1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EB82-F6EB-41AC-96B1-CB6B308EDD07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jgalak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Armory 104 – Conflict Checking Using the Ordinary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Presented by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Yehuda ben Moshe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Elmet</a:t>
            </a:r>
            <a:r>
              <a:rPr lang="en-US" dirty="0" smtClean="0"/>
              <a:t> Herald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Blazon: Per pale azure and gules, a lion and on a chief indented Or, three escallops gules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doesn’t conflict?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Clear – complete change in type of primary charge group (SENA A5E2)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8" y="2590800"/>
            <a:ext cx="2433593" cy="28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8" y="2590800"/>
            <a:ext cx="2433592" cy="28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Blazon: Per pale azure and gules, a lion and on a chief indented Or, three escallops gules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doesn’t conflict?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Clear – substantial change in number of primary charge group (SENA A5E3)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8" y="2590800"/>
            <a:ext cx="2433593" cy="28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8" y="2590800"/>
            <a:ext cx="2433591" cy="28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Blazon: Per pale azure and gules, a lion and on a chief indented Or, three escallops gules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doesn’t conflict?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Clear – substantial change in posture of primary charge group (SENA A5E5)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8" y="2590800"/>
            <a:ext cx="2433593" cy="28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8" y="2590800"/>
            <a:ext cx="2433591" cy="2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Blazon: Per pale azure and gules, a lion and on a chief indented Or, three escallops gules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doesn’t conflict?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Clear – Only one DC for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8" y="2590800"/>
            <a:ext cx="2433593" cy="28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8" y="2590800"/>
            <a:ext cx="2433591" cy="2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799"/>
          </a:xfrm>
        </p:spPr>
        <p:txBody>
          <a:bodyPr>
            <a:normAutofit fontScale="92500"/>
          </a:bodyPr>
          <a:lstStyle/>
          <a:p>
            <a:r>
              <a:rPr lang="en-US" dirty="0"/>
              <a:t>Blazon: Per pale azure and gules, a lion and on a chief indented Or, three escallops gules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doesn’t conflict?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Clear – Only one DC for change to secondary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8" y="2590800"/>
            <a:ext cx="2433593" cy="28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8" y="2590800"/>
            <a:ext cx="2433590" cy="2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Blazon: Per pale azure and gules, a lion and on a chief indented Or, three escallops gules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doesn’t conflict?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Clear – Only one DC for removing tertiary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8" y="2590800"/>
            <a:ext cx="2433593" cy="28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8" y="2590800"/>
            <a:ext cx="2433590" cy="2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Blazon: Per pale azure and gules, a lion and on a chief indented Or, three escallops gules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doesn’t conflict?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Clear – Only one DC for changing tincture of primary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8" y="2590800"/>
            <a:ext cx="2433593" cy="28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8" y="2590801"/>
            <a:ext cx="2433590" cy="28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Conclusion:</a:t>
            </a:r>
          </a:p>
          <a:p>
            <a:pPr lvl="1"/>
            <a:r>
              <a:rPr lang="en-US" dirty="0" smtClean="0"/>
              <a:t>Devices with any of the following must be clear:</a:t>
            </a:r>
          </a:p>
          <a:p>
            <a:pPr lvl="2"/>
            <a:r>
              <a:rPr lang="en-US" dirty="0" smtClean="0"/>
              <a:t>Not a lion</a:t>
            </a:r>
          </a:p>
          <a:p>
            <a:pPr lvl="2"/>
            <a:r>
              <a:rPr lang="en-US" dirty="0" smtClean="0"/>
              <a:t>More than one primary charge</a:t>
            </a:r>
          </a:p>
          <a:p>
            <a:pPr lvl="2"/>
            <a:r>
              <a:rPr lang="en-US" dirty="0" smtClean="0"/>
              <a:t>Not a rampant (or </a:t>
            </a:r>
            <a:r>
              <a:rPr lang="en-US" dirty="0" err="1" smtClean="0"/>
              <a:t>similair</a:t>
            </a:r>
            <a:r>
              <a:rPr lang="en-US" dirty="0" smtClean="0"/>
              <a:t>) lion</a:t>
            </a:r>
          </a:p>
          <a:p>
            <a:pPr lvl="1"/>
            <a:r>
              <a:rPr lang="en-US" dirty="0" smtClean="0"/>
              <a:t>Always focus on primary charge!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0"/>
            <a:ext cx="2433593" cy="28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Blazon: Per bend argent and Or, a tower gules.</a:t>
            </a:r>
          </a:p>
          <a:p>
            <a:r>
              <a:rPr lang="en-US" dirty="0" smtClean="0"/>
              <a:t>Field: per bend argent and Or, plain line</a:t>
            </a:r>
          </a:p>
          <a:p>
            <a:r>
              <a:rPr lang="en-US" dirty="0" smtClean="0"/>
              <a:t>Primary charge group: Tower, 1, gules</a:t>
            </a:r>
          </a:p>
          <a:p>
            <a:r>
              <a:rPr lang="en-US" dirty="0" smtClean="0"/>
              <a:t>No other charge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14160"/>
            <a:ext cx="2433593" cy="28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12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Blazon: Per bend argent and Or, a tower and a chief gules.</a:t>
            </a:r>
          </a:p>
          <a:p>
            <a:r>
              <a:rPr lang="en-US" dirty="0"/>
              <a:t>Field: per bend argent and Or, plain line</a:t>
            </a:r>
          </a:p>
          <a:p>
            <a:r>
              <a:rPr lang="en-US" dirty="0"/>
              <a:t>Primary charge group: Tower, 1, </a:t>
            </a:r>
            <a:r>
              <a:rPr lang="en-US" dirty="0" smtClean="0"/>
              <a:t>gules</a:t>
            </a:r>
          </a:p>
          <a:p>
            <a:r>
              <a:rPr lang="en-US" dirty="0" smtClean="0"/>
              <a:t>Secondary charge group: Chief, 1, gules, plain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3104"/>
            <a:ext cx="2433593" cy="28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Blazon, charge group theory, conflict checking rules</a:t>
            </a:r>
          </a:p>
          <a:p>
            <a:r>
              <a:rPr lang="en-US" dirty="0" smtClean="0"/>
              <a:t>Students are encouraged to review Armory 103 and SENA A5 prior to this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12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Blazon: Argent, three axes gules</a:t>
            </a:r>
          </a:p>
          <a:p>
            <a:r>
              <a:rPr lang="en-US" dirty="0" smtClean="0"/>
              <a:t>Field: Argent</a:t>
            </a:r>
          </a:p>
          <a:p>
            <a:r>
              <a:rPr lang="en-US" dirty="0" smtClean="0"/>
              <a:t>Primary charge group: Axe, 3, gules, palewise, to chief, 2 and 1</a:t>
            </a:r>
          </a:p>
          <a:p>
            <a:r>
              <a:rPr lang="en-US" dirty="0" smtClean="0"/>
              <a:t>No other charges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89" y="3813104"/>
            <a:ext cx="2369014" cy="28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129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Blazon: Per fess wavy Or and gules, three chalices counterchanged</a:t>
            </a:r>
          </a:p>
          <a:p>
            <a:r>
              <a:rPr lang="en-US" dirty="0" smtClean="0"/>
              <a:t>Field: Per fess Or and gules, wavy line</a:t>
            </a:r>
          </a:p>
          <a:p>
            <a:r>
              <a:rPr lang="en-US" dirty="0" smtClean="0"/>
              <a:t>Primary charge group: Cup, 3, gules and Or, 2 and 1</a:t>
            </a:r>
          </a:p>
          <a:p>
            <a:r>
              <a:rPr lang="en-US" dirty="0" smtClean="0"/>
              <a:t>No other charges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93" y="3813104"/>
            <a:ext cx="2429007" cy="28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129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Blazon: Per bend argent and Or, three bars azure</a:t>
            </a:r>
          </a:p>
          <a:p>
            <a:r>
              <a:rPr lang="en-US" dirty="0" smtClean="0"/>
              <a:t>Field: Per bend argent and Or, plain line</a:t>
            </a:r>
          </a:p>
          <a:p>
            <a:r>
              <a:rPr lang="en-US" dirty="0" smtClean="0"/>
              <a:t>Primary charge group: Fess (bar), 3, azure</a:t>
            </a:r>
          </a:p>
          <a:p>
            <a:r>
              <a:rPr lang="en-US" dirty="0" smtClean="0"/>
              <a:t>No other charges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69" y="3813104"/>
            <a:ext cx="2427055" cy="28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12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Blazon: Per fess Or and argent, a fret </a:t>
            </a:r>
            <a:r>
              <a:rPr lang="en-US" dirty="0" err="1" smtClean="0"/>
              <a:t>couped</a:t>
            </a:r>
            <a:r>
              <a:rPr lang="en-US" dirty="0" smtClean="0"/>
              <a:t> purpure and a </a:t>
            </a:r>
            <a:r>
              <a:rPr lang="en-US" dirty="0" err="1" smtClean="0"/>
              <a:t>goutte</a:t>
            </a:r>
            <a:r>
              <a:rPr lang="en-US" dirty="0" smtClean="0"/>
              <a:t> vert. (or </a:t>
            </a:r>
            <a:r>
              <a:rPr lang="en-US" dirty="0" err="1" smtClean="0"/>
              <a:t>goutte</a:t>
            </a:r>
            <a:r>
              <a:rPr lang="en-US" dirty="0" smtClean="0"/>
              <a:t> </a:t>
            </a:r>
            <a:r>
              <a:rPr lang="en-US" dirty="0" err="1" smtClean="0"/>
              <a:t>d’huile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Field: Per fess Or and argent, plain line</a:t>
            </a:r>
          </a:p>
          <a:p>
            <a:r>
              <a:rPr lang="en-US" dirty="0" smtClean="0"/>
              <a:t>Primary charge group: Fret, 1, purpure AND </a:t>
            </a:r>
            <a:r>
              <a:rPr lang="en-US" dirty="0" err="1" smtClean="0"/>
              <a:t>Goutte</a:t>
            </a:r>
            <a:r>
              <a:rPr lang="en-US" dirty="0" smtClean="0"/>
              <a:t>, 1, </a:t>
            </a:r>
            <a:r>
              <a:rPr lang="en-US" dirty="0" err="1" smtClean="0"/>
              <a:t>vert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89" y="3813104"/>
            <a:ext cx="2369014" cy="28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Blazon: Argent, three axes sable</a:t>
            </a:r>
          </a:p>
          <a:p>
            <a:r>
              <a:rPr lang="en-US" dirty="0" smtClean="0"/>
              <a:t>Primary charge group: three axes</a:t>
            </a:r>
          </a:p>
          <a:p>
            <a:r>
              <a:rPr lang="en-US" dirty="0" smtClean="0"/>
              <a:t>No other charges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89" y="3813104"/>
            <a:ext cx="2369013" cy="28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– always check from the primary charges!</a:t>
            </a:r>
          </a:p>
          <a:p>
            <a:r>
              <a:rPr lang="en-US" dirty="0" smtClean="0"/>
              <a:t>For mixed groups, check both!</a:t>
            </a:r>
          </a:p>
          <a:p>
            <a:r>
              <a:rPr lang="en-US" dirty="0" smtClean="0"/>
              <a:t>Check lower numbers!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Registerable vs. Authentic</a:t>
            </a:r>
          </a:p>
          <a:p>
            <a:pPr lvl="1"/>
            <a:r>
              <a:rPr lang="en-US" dirty="0" smtClean="0"/>
              <a:t>A submission must be </a:t>
            </a:r>
            <a:r>
              <a:rPr lang="en-US" dirty="0" err="1" smtClean="0"/>
              <a:t>registerable</a:t>
            </a:r>
            <a:r>
              <a:rPr lang="en-US" dirty="0" smtClean="0"/>
              <a:t>; it need not be authentic</a:t>
            </a:r>
          </a:p>
          <a:p>
            <a:pPr lvl="1"/>
            <a:r>
              <a:rPr lang="en-US" dirty="0" smtClean="0"/>
              <a:t>While we can encourage clients to design period-looking armory, we cannot, and should not, force the decision</a:t>
            </a:r>
          </a:p>
          <a:p>
            <a:pPr lvl="1"/>
            <a:r>
              <a:rPr lang="en-US" dirty="0" smtClean="0"/>
              <a:t>If a client is set on a registerable but not very authentic submission, you should process it!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Customer Service</a:t>
            </a:r>
          </a:p>
          <a:p>
            <a:pPr lvl="1"/>
            <a:r>
              <a:rPr lang="en-US" dirty="0" smtClean="0"/>
              <a:t>It is our job to help our clients</a:t>
            </a:r>
          </a:p>
          <a:p>
            <a:pPr lvl="1"/>
            <a:r>
              <a:rPr lang="en-US" dirty="0" smtClean="0"/>
              <a:t>We are here to make registrations happen, not prevent them from happening</a:t>
            </a:r>
          </a:p>
          <a:p>
            <a:pPr lvl="1"/>
            <a:r>
              <a:rPr lang="en-US" dirty="0" smtClean="0"/>
              <a:t>When consulting, help clients create registerable submissions </a:t>
            </a:r>
            <a:r>
              <a:rPr lang="en-US" b="1" i="1" dirty="0" smtClean="0"/>
              <a:t>they </a:t>
            </a:r>
            <a:r>
              <a:rPr lang="en-US" dirty="0" smtClean="0"/>
              <a:t>like</a:t>
            </a:r>
          </a:p>
          <a:p>
            <a:pPr lvl="1"/>
            <a:r>
              <a:rPr lang="en-US" dirty="0" smtClean="0"/>
              <a:t>When commenting, look for reasons to allow registration, not prohibit it</a:t>
            </a:r>
          </a:p>
          <a:p>
            <a:pPr lvl="1"/>
            <a:r>
              <a:rPr lang="en-US" dirty="0" smtClean="0"/>
              <a:t>Heralds want a reputation for being helpful, not obstructionist!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Elmet</a:t>
            </a:r>
            <a:r>
              <a:rPr lang="en-US" dirty="0" smtClean="0"/>
              <a:t> Herald – I am the East Kingdom heraldic education deputy</a:t>
            </a:r>
          </a:p>
          <a:p>
            <a:r>
              <a:rPr lang="en-US" dirty="0" smtClean="0"/>
              <a:t>elmet@eastkingdom.org</a:t>
            </a:r>
          </a:p>
          <a:p>
            <a:r>
              <a:rPr lang="en-US" dirty="0" smtClean="0">
                <a:hlinkClick r:id="rId2"/>
              </a:rPr>
              <a:t>jgalak@gmail.com</a:t>
            </a:r>
            <a:endParaRPr lang="en-US" dirty="0" smtClean="0"/>
          </a:p>
          <a:p>
            <a:r>
              <a:rPr lang="en-US" dirty="0"/>
              <a:t>This handout can be found at: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www.yehudaheraldry.com/ekhu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to always look for SCs first, before counting DCs!</a:t>
            </a:r>
          </a:p>
          <a:p>
            <a:r>
              <a:rPr lang="en-US" dirty="0" smtClean="0"/>
              <a:t>Any </a:t>
            </a:r>
            <a:r>
              <a:rPr lang="en-US" b="1" dirty="0" smtClean="0"/>
              <a:t>one</a:t>
            </a:r>
            <a:r>
              <a:rPr lang="en-US" dirty="0" smtClean="0"/>
              <a:t> SC will clear the device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Arrangement</a:t>
            </a:r>
          </a:p>
          <a:p>
            <a:pPr lvl="1"/>
            <a:r>
              <a:rPr lang="en-US" dirty="0" smtClean="0"/>
              <a:t>Posture/Orientation</a:t>
            </a:r>
          </a:p>
          <a:p>
            <a:pPr lvl="1"/>
            <a:r>
              <a:rPr lang="en-US" dirty="0" smtClean="0"/>
              <a:t>(Adding/removing a primary charge group)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b="1" dirty="0" smtClean="0"/>
              <a:t>two </a:t>
            </a:r>
            <a:r>
              <a:rPr lang="en-US" dirty="0" smtClean="0"/>
              <a:t>DCs will clear the device</a:t>
            </a:r>
          </a:p>
          <a:p>
            <a:pPr lvl="1"/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Adding/removing </a:t>
            </a:r>
            <a:r>
              <a:rPr lang="en-US" dirty="0"/>
              <a:t>a </a:t>
            </a:r>
            <a:r>
              <a:rPr lang="en-US" dirty="0" smtClean="0"/>
              <a:t>charge group</a:t>
            </a:r>
          </a:p>
          <a:p>
            <a:pPr lvl="1"/>
            <a:r>
              <a:rPr lang="en-US" dirty="0" smtClean="0"/>
              <a:t>Tincture within a charge group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Arrangement</a:t>
            </a:r>
          </a:p>
          <a:p>
            <a:pPr lvl="1"/>
            <a:r>
              <a:rPr lang="en-US" dirty="0" smtClean="0"/>
              <a:t>Posture/Orientation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SCA-registered armory (and names) are located in the database known as the Ordinary and Armorial</a:t>
            </a:r>
          </a:p>
          <a:p>
            <a:r>
              <a:rPr lang="en-US" dirty="0" smtClean="0"/>
              <a:t>oanda.sca.org</a:t>
            </a:r>
          </a:p>
          <a:p>
            <a:r>
              <a:rPr lang="en-US" dirty="0" smtClean="0"/>
              <a:t>Different ways to search – we will use the index of the ordinary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Warning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use the blazon pattern search for conflict checking.  You </a:t>
            </a:r>
            <a:r>
              <a:rPr lang="en-US" b="1" dirty="0" smtClean="0">
                <a:solidFill>
                  <a:srgbClr val="FF0000"/>
                </a:solidFill>
              </a:rPr>
              <a:t>WILL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miss conflicts that way</a:t>
            </a:r>
          </a:p>
          <a:p>
            <a:pPr lvl="1"/>
            <a:r>
              <a:rPr lang="en-US" dirty="0" smtClean="0"/>
              <a:t>Simple text search</a:t>
            </a:r>
          </a:p>
          <a:p>
            <a:pPr lvl="1"/>
            <a:r>
              <a:rPr lang="en-US" dirty="0" smtClean="0"/>
              <a:t>Consider conflict checking a “dog”</a:t>
            </a:r>
          </a:p>
          <a:p>
            <a:pPr lvl="1"/>
            <a:r>
              <a:rPr lang="en-US" dirty="0" smtClean="0"/>
              <a:t>Need to also check for “</a:t>
            </a:r>
            <a:r>
              <a:rPr lang="en-US" dirty="0" err="1" smtClean="0"/>
              <a:t>talbot</a:t>
            </a:r>
            <a:r>
              <a:rPr lang="en-US" dirty="0" smtClean="0"/>
              <a:t>”, “wolf”, “greyhound”, “fox”, etc.</a:t>
            </a:r>
          </a:p>
          <a:p>
            <a:r>
              <a:rPr lang="en-US" dirty="0" smtClean="0"/>
              <a:t>Only use Ordinary index and Complex Search form for conflict checking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all charge groups</a:t>
            </a:r>
          </a:p>
          <a:p>
            <a:pPr lvl="1"/>
            <a:r>
              <a:rPr lang="en-US" dirty="0" smtClean="0"/>
              <a:t>Including all details that are worth DCs</a:t>
            </a:r>
          </a:p>
          <a:p>
            <a:r>
              <a:rPr lang="en-US" dirty="0" smtClean="0"/>
              <a:t>Determine what can’t possibly conflict</a:t>
            </a:r>
          </a:p>
          <a:p>
            <a:r>
              <a:rPr lang="en-US" dirty="0" smtClean="0"/>
              <a:t>Check those categories that might conflict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Blazon: Per pale azure and gules, a lion and on a chief indented Or, three escallops gules.</a:t>
            </a:r>
          </a:p>
          <a:p>
            <a:pPr lvl="1"/>
            <a:r>
              <a:rPr lang="en-US" dirty="0"/>
              <a:t>Field: Per pale azure and gules, plain line</a:t>
            </a:r>
          </a:p>
          <a:p>
            <a:pPr lvl="1"/>
            <a:r>
              <a:rPr lang="en-US" dirty="0"/>
              <a:t>Primary charge group: lion, 1, Or, rampant</a:t>
            </a:r>
          </a:p>
          <a:p>
            <a:pPr lvl="1"/>
            <a:r>
              <a:rPr lang="en-US" dirty="0"/>
              <a:t>Secondary charge group: chief, 1, Or, indented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Tertiary charge group: escallop, 3, gules, in fess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0"/>
            <a:ext cx="2433593" cy="28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Blazon: Per pale azure and gules, a lion and on a chief indented Or, three escallops gules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doesn’t conflict?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Clear – adding or removing primary charge group (SENA A5E1)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8" y="2590800"/>
            <a:ext cx="2433593" cy="28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8" y="2590800"/>
            <a:ext cx="2433592" cy="28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9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10264</TotalTime>
  <Words>1281</Words>
  <Application>Microsoft Office PowerPoint</Application>
  <PresentationFormat>On-screen Show (4:3)</PresentationFormat>
  <Paragraphs>238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Armory 104 – Conflict Checking Using the Ordinary</vt:lpstr>
      <vt:lpstr>Prerequisites</vt:lpstr>
      <vt:lpstr>Review</vt:lpstr>
      <vt:lpstr>Review</vt:lpstr>
      <vt:lpstr>Where</vt:lpstr>
      <vt:lpstr>Warning</vt:lpstr>
      <vt:lpstr>Process</vt:lpstr>
      <vt:lpstr>Sample</vt:lpstr>
      <vt:lpstr>Sample</vt:lpstr>
      <vt:lpstr>Sample</vt:lpstr>
      <vt:lpstr>Sample</vt:lpstr>
      <vt:lpstr>Sample</vt:lpstr>
      <vt:lpstr>Sample</vt:lpstr>
      <vt:lpstr>Sample</vt:lpstr>
      <vt:lpstr>Sample</vt:lpstr>
      <vt:lpstr>Sample</vt:lpstr>
      <vt:lpstr>Sample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Summary</vt:lpstr>
      <vt:lpstr>Final Thoughts</vt:lpstr>
      <vt:lpstr>Final Thoughts</vt:lpstr>
      <vt:lpstr>About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be a (book) herald? Part II - Armory</dc:title>
  <dc:creator>Juliean Galak</dc:creator>
  <cp:lastModifiedBy>Juliean Galak</cp:lastModifiedBy>
  <cp:revision>260</cp:revision>
  <cp:lastPrinted>2013-12-03T03:43:05Z</cp:lastPrinted>
  <dcterms:created xsi:type="dcterms:W3CDTF">2013-06-02T23:13:31Z</dcterms:created>
  <dcterms:modified xsi:type="dcterms:W3CDTF">2014-04-22T03:25:50Z</dcterms:modified>
</cp:coreProperties>
</file>